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2" r:id="rId5"/>
    <p:sldId id="358" r:id="rId6"/>
    <p:sldId id="351" r:id="rId7"/>
    <p:sldId id="360" r:id="rId8"/>
    <p:sldId id="348" r:id="rId9"/>
    <p:sldId id="354" r:id="rId10"/>
    <p:sldId id="355" r:id="rId11"/>
    <p:sldId id="357" r:id="rId12"/>
    <p:sldId id="361" r:id="rId13"/>
    <p:sldId id="344" r:id="rId14"/>
    <p:sldId id="359" r:id="rId15"/>
    <p:sldId id="349" r:id="rId16"/>
    <p:sldId id="350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.granziera@campus.unimib.it" initials="AG" lastIdx="1" clrIdx="0">
    <p:extLst>
      <p:ext uri="{19B8F6BF-5375-455C-9EA6-DF929625EA0E}">
        <p15:presenceInfo xmlns:p15="http://schemas.microsoft.com/office/powerpoint/2012/main" userId="S::a.granziera@campus.unimib.it::152c9cbd-09e1-4dd9-9cde-17450c8dc0e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46"/>
  </p:normalViewPr>
  <p:slideViewPr>
    <p:cSldViewPr snapToGrid="0" snapToObjects="1" showGuides="1">
      <p:cViewPr varScale="1">
        <p:scale>
          <a:sx n="81" d="100"/>
          <a:sy n="81" d="100"/>
        </p:scale>
        <p:origin x="75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05/12/2025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0146A-85DD-A2DA-6DED-EEC2BE54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4E153F-206A-D64B-D115-B41E05C43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1B44BB-92D1-B7D0-97AB-8E39B456C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6D936-B6C2-7CE7-C885-FBC9B88E1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11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7942-22C6-1E14-C8E5-DEF28678A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E2893-0C14-2DB3-471C-3DF1DC8C8F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994E68-34BA-CD6A-91A0-8A5546A83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5D216-A71F-1C89-DE56-6C04FA95C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9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B05CE-A471-2AD4-BCDD-8DB3E334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A1C33-C1C1-7618-8245-F7D2BA25A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0975F-2045-A1E4-13BB-8AC49077A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8090A-F590-293A-E9A3-4F7939455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417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57D8-7145-9548-FDC1-19224604A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EDCB4-3BC6-1C9A-F8CA-1DD7EBEA0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C0AA9-8167-94F3-C862-1533A30FB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A0BA-CFC9-636A-CFE7-C31176FF4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416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FC56B-DEDC-1AAC-5315-BB3A8C826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9BF8B-C457-C4C7-5BD5-F6B1E7F8A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D4AD3-9A6B-5CAA-B344-64536B7A0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2F7F1-8614-3501-6F3B-FB469D602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41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0AD4F-6C12-843F-5681-BF9602529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30DB27-2AA3-8C9B-9EA5-3369ED80E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4C2FD-B44C-8456-0FF8-8C75EECB1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0947F-5552-C33F-ABF4-7EEA67F3B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32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2161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it-IT" sz="4800" b="1" dirty="0"/>
              <a:t>Analisi di k-</a:t>
            </a:r>
            <a:r>
              <a:rPr lang="it-IT" sz="4800" b="1" dirty="0" err="1"/>
              <a:t>mer</a:t>
            </a:r>
            <a:r>
              <a:rPr lang="it-IT" sz="4800" b="1" dirty="0"/>
              <a:t> in dati FASTQ</a:t>
            </a:r>
            <a:endParaRPr lang="en-GB" sz="4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it-IT" sz="2800" dirty="0"/>
              <a:t>Progetto di Elementi di Bioinformatica </a:t>
            </a:r>
          </a:p>
          <a:p>
            <a:pPr rtl="0"/>
            <a:r>
              <a:rPr lang="it-IT" sz="2800" dirty="0"/>
              <a:t>A.A.2024-2025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Anna Giulia Granziera, Mat.895402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21BAB-CA2A-0BB9-0547-6F3A9864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1" dirty="0"/>
              <a:t> </a:t>
            </a:r>
            <a:r>
              <a:rPr lang="en-GB" b="1" dirty="0" err="1"/>
              <a:t>Scelte</a:t>
            </a:r>
            <a:r>
              <a:rPr lang="en-GB" b="1" dirty="0"/>
              <a:t> </a:t>
            </a:r>
            <a:r>
              <a:rPr lang="en-GB" b="1" dirty="0" err="1"/>
              <a:t>Progettuali</a:t>
            </a:r>
            <a:endParaRPr lang="en-GB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6C36-FC64-6E8E-53D6-442CA250EE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2D4BCB-4E2D-9320-48F0-88DB9C723A32}"/>
              </a:ext>
            </a:extLst>
          </p:cNvPr>
          <p:cNvSpPr txBox="1"/>
          <p:nvPr/>
        </p:nvSpPr>
        <p:spPr>
          <a:xfrm>
            <a:off x="838200" y="1980248"/>
            <a:ext cx="620954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Parsing</a:t>
            </a: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 FASTQ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Estrazione sequenze e punteggi </a:t>
            </a:r>
            <a:r>
              <a:rPr lang="it-IT" sz="1600" spc="200" dirty="0" err="1">
                <a:solidFill>
                  <a:schemeClr val="bg1"/>
                </a:solidFill>
                <a:cs typeface="Biome" panose="020B0503030204020804" pitchFamily="34" charset="0"/>
              </a:rPr>
              <a:t>Phred</a:t>
            </a: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Estrazione k-</a:t>
            </a:r>
            <a:r>
              <a:rPr lang="it-IT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mer</a:t>
            </a: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Finestra scorrevole per il conteggio completo e distribuzione posizionale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Filtro k-</a:t>
            </a:r>
            <a:r>
              <a:rPr lang="it-IT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mer</a:t>
            </a: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Rimozione delle sottosequenze troppo 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K-</a:t>
            </a:r>
            <a:r>
              <a:rPr lang="it-IT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mer</a:t>
            </a: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 dominante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Identificato tramite picco massimo nella distribuzione posizionale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Visualizzazione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Diagramma a barre della distribuzione del k-</a:t>
            </a:r>
            <a:r>
              <a:rPr lang="it-IT" sz="1600" spc="200" dirty="0" err="1">
                <a:solidFill>
                  <a:schemeClr val="bg1"/>
                </a:solidFill>
                <a:cs typeface="Biome" panose="020B0503030204020804" pitchFamily="34" charset="0"/>
              </a:rPr>
              <a:t>mer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 dominante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Esportazione FASTA </a:t>
            </a:r>
            <a:r>
              <a:rPr lang="it-IT" sz="1600" b="1" spc="200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-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Sequenze contenenti il k-</a:t>
            </a:r>
            <a:r>
              <a:rPr lang="it-IT" sz="1600" spc="200" dirty="0" err="1">
                <a:solidFill>
                  <a:schemeClr val="bg1"/>
                </a:solidFill>
                <a:cs typeface="Biome" panose="020B0503030204020804" pitchFamily="34" charset="0"/>
              </a:rPr>
              <a:t>mer</a:t>
            </a:r>
            <a: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  <a:t> dominante nella posizione di picco, con qualità media in </a:t>
            </a:r>
            <a:r>
              <a:rPr lang="it-IT" sz="1600" spc="200" dirty="0" err="1">
                <a:solidFill>
                  <a:schemeClr val="bg1"/>
                </a:solidFill>
                <a:cs typeface="Biome" panose="020B0503030204020804" pitchFamily="34" charset="0"/>
              </a:rPr>
              <a:t>header</a:t>
            </a:r>
            <a:endParaRPr lang="it-IT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spc="200" dirty="0">
              <a:solidFill>
                <a:schemeClr val="bg1"/>
              </a:solidFill>
              <a:cs typeface="Biome" panose="020B0503030204020804" pitchFamily="34" charset="0"/>
            </a:endParaRPr>
          </a:p>
          <a:p>
            <a:br>
              <a:rPr lang="it-IT" sz="1000" dirty="0">
                <a:solidFill>
                  <a:schemeClr val="bg1"/>
                </a:solidFill>
              </a:rPr>
            </a:b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Bioinformatica - Gardascuola">
            <a:extLst>
              <a:ext uri="{FF2B5EF4-FFF2-40B4-BE49-F238E27FC236}">
                <a16:creationId xmlns:a16="http://schemas.microsoft.com/office/drawing/2014/main" id="{1CC408ED-8C4E-0315-728F-3F682ED9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741" y="2388598"/>
            <a:ext cx="5047870" cy="296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B41A-BFDD-61EE-67EE-9AB8122B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Librerie Utilizzate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3C704-109D-8D47-540C-5AB97E0F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166A9-F993-F5C8-60D8-D026DE38B8E7}"/>
              </a:ext>
            </a:extLst>
          </p:cNvPr>
          <p:cNvSpPr txBox="1"/>
          <p:nvPr/>
        </p:nvSpPr>
        <p:spPr>
          <a:xfrm>
            <a:off x="827049" y="1732660"/>
            <a:ext cx="1024944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pandas 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as pd:  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per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gestione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dati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tabellari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( </a:t>
            </a:r>
            <a:r>
              <a:rPr lang="en-GB" sz="1600" b="1" i="1" dirty="0" err="1">
                <a:solidFill>
                  <a:schemeClr val="bg1"/>
                </a:solidFill>
              </a:rPr>
              <a:t>table_filtered</a:t>
            </a:r>
            <a:r>
              <a:rPr lang="en-GB" sz="1600" b="1" i="1" dirty="0">
                <a:solidFill>
                  <a:schemeClr val="bg1"/>
                </a:solidFill>
              </a:rPr>
              <a:t> = </a:t>
            </a:r>
            <a:r>
              <a:rPr lang="en-GB" sz="1600" b="1" i="1" dirty="0" err="1">
                <a:solidFill>
                  <a:schemeClr val="bg1"/>
                </a:solidFill>
              </a:rPr>
              <a:t>pd.DataFrame</a:t>
            </a:r>
            <a:r>
              <a:rPr lang="en-GB" sz="1600" b="1" i="1" dirty="0">
                <a:solidFill>
                  <a:schemeClr val="bg1"/>
                </a:solidFill>
              </a:rPr>
              <a:t>(</a:t>
            </a:r>
            <a:r>
              <a:rPr lang="en-GB" sz="1600" b="1" i="1" dirty="0" err="1">
                <a:solidFill>
                  <a:schemeClr val="bg1"/>
                </a:solidFill>
              </a:rPr>
              <a:t>list_rows</a:t>
            </a:r>
            <a:r>
              <a:rPr lang="en-GB" sz="1600" b="1" i="1" dirty="0">
                <a:solidFill>
                  <a:schemeClr val="bg1"/>
                </a:solidFill>
              </a:rPr>
              <a:t>)</a:t>
            </a:r>
            <a:r>
              <a:rPr lang="en-GB" sz="1600" i="1" dirty="0">
                <a:solidFill>
                  <a:schemeClr val="bg1"/>
                </a:solidFill>
              </a:rPr>
              <a:t>;</a:t>
            </a:r>
            <a:r>
              <a:rPr lang="en-GB" sz="1600" b="1" i="1" dirty="0">
                <a:solidFill>
                  <a:schemeClr val="bg1"/>
                </a:solidFill>
              </a:rPr>
              <a:t> </a:t>
            </a:r>
            <a:r>
              <a:rPr lang="en-GB" sz="1600" b="1" i="1" dirty="0" err="1">
                <a:solidFill>
                  <a:schemeClr val="bg1"/>
                </a:solidFill>
              </a:rPr>
              <a:t>df_top_sorted</a:t>
            </a:r>
            <a:r>
              <a:rPr lang="en-GB" sz="1600" b="1" i="1" dirty="0">
                <a:solidFill>
                  <a:schemeClr val="bg1"/>
                </a:solidFill>
              </a:rPr>
              <a:t> = </a:t>
            </a:r>
            <a:r>
              <a:rPr lang="en-GB" sz="1600" b="1" i="1" dirty="0" err="1">
                <a:solidFill>
                  <a:schemeClr val="bg1"/>
                </a:solidFill>
              </a:rPr>
              <a:t>df_top.sort_values</a:t>
            </a:r>
            <a:r>
              <a:rPr lang="en-GB" sz="1600" b="1" i="1" dirty="0">
                <a:solidFill>
                  <a:schemeClr val="bg1"/>
                </a:solidFill>
              </a:rPr>
              <a:t>(by="</a:t>
            </a:r>
            <a:r>
              <a:rPr lang="en-GB" sz="1600" b="1" i="1" dirty="0" err="1">
                <a:solidFill>
                  <a:schemeClr val="bg1"/>
                </a:solidFill>
              </a:rPr>
              <a:t>Occorrenze</a:t>
            </a:r>
            <a:r>
              <a:rPr lang="en-GB" sz="1600" b="1" i="1" dirty="0">
                <a:solidFill>
                  <a:schemeClr val="bg1"/>
                </a:solidFill>
              </a:rPr>
              <a:t> max", ascending=False).head(5)</a:t>
            </a:r>
            <a:r>
              <a:rPr lang="en-GB" sz="1600" i="1" dirty="0">
                <a:solidFill>
                  <a:schemeClr val="bg1"/>
                </a:solidFill>
              </a:rPr>
              <a:t>; </a:t>
            </a:r>
            <a:r>
              <a:rPr lang="en-GB" sz="1600" b="1" i="1" dirty="0" err="1">
                <a:solidFill>
                  <a:schemeClr val="bg1"/>
                </a:solidFill>
              </a:rPr>
              <a:t>table_max_kmer</a:t>
            </a:r>
            <a:r>
              <a:rPr lang="en-GB" sz="1600" b="1" i="1" dirty="0">
                <a:solidFill>
                  <a:schemeClr val="bg1"/>
                </a:solidFill>
              </a:rPr>
              <a:t> = </a:t>
            </a:r>
            <a:r>
              <a:rPr lang="en-GB" sz="1600" b="1" i="1" dirty="0" err="1">
                <a:solidFill>
                  <a:schemeClr val="bg1"/>
                </a:solidFill>
              </a:rPr>
              <a:t>pd.DataFrame</a:t>
            </a:r>
            <a:r>
              <a:rPr lang="en-GB" sz="1600" b="1" i="1" dirty="0">
                <a:solidFill>
                  <a:schemeClr val="bg1"/>
                </a:solidFill>
              </a:rPr>
              <a:t> ({ "k-</a:t>
            </a:r>
            <a:r>
              <a:rPr lang="en-GB" sz="1600" b="1" i="1" dirty="0" err="1">
                <a:solidFill>
                  <a:schemeClr val="bg1"/>
                </a:solidFill>
              </a:rPr>
              <a:t>mer</a:t>
            </a:r>
            <a:r>
              <a:rPr lang="en-GB" sz="1600" b="1" i="1" dirty="0">
                <a:solidFill>
                  <a:schemeClr val="bg1"/>
                </a:solidFill>
              </a:rPr>
              <a:t> </a:t>
            </a:r>
            <a:r>
              <a:rPr lang="en-GB" sz="1600" b="1" i="1" dirty="0" err="1">
                <a:solidFill>
                  <a:schemeClr val="bg1"/>
                </a:solidFill>
              </a:rPr>
              <a:t>dominante</a:t>
            </a:r>
            <a:r>
              <a:rPr lang="en-GB" sz="1600" b="1" i="1" dirty="0">
                <a:solidFill>
                  <a:schemeClr val="bg1"/>
                </a:solidFill>
              </a:rPr>
              <a:t>": [</a:t>
            </a:r>
            <a:r>
              <a:rPr lang="en-GB" sz="1600" b="1" i="1" dirty="0" err="1">
                <a:solidFill>
                  <a:schemeClr val="bg1"/>
                </a:solidFill>
              </a:rPr>
              <a:t>max_kmer</a:t>
            </a:r>
            <a:r>
              <a:rPr lang="en-GB" sz="1600" b="1" i="1" dirty="0">
                <a:solidFill>
                  <a:schemeClr val="bg1"/>
                </a:solidFill>
              </a:rPr>
              <a:t>],…})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os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as </a:t>
            </a:r>
            <a:r>
              <a:rPr lang="en-GB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os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: 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esistenza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file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fastq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prima del parsing </a:t>
            </a:r>
            <a:r>
              <a:rPr lang="en-GB" sz="1600" i="1" dirty="0">
                <a:solidFill>
                  <a:schemeClr val="bg1"/>
                </a:solidFill>
              </a:rPr>
              <a:t>( </a:t>
            </a:r>
            <a:r>
              <a:rPr lang="en-GB" sz="1600" b="1" i="1" dirty="0" err="1">
                <a:solidFill>
                  <a:schemeClr val="bg1"/>
                </a:solidFill>
              </a:rPr>
              <a:t>os.path.exists</a:t>
            </a:r>
            <a:r>
              <a:rPr lang="en-GB" sz="1600" b="1" i="1" dirty="0">
                <a:solidFill>
                  <a:schemeClr val="bg1"/>
                </a:solidFill>
              </a:rPr>
              <a:t>(</a:t>
            </a:r>
            <a:r>
              <a:rPr lang="en-GB" sz="1600" b="1" i="1" dirty="0" err="1">
                <a:solidFill>
                  <a:schemeClr val="bg1"/>
                </a:solidFill>
              </a:rPr>
              <a:t>file_fastq</a:t>
            </a:r>
            <a:r>
              <a:rPr lang="en-GB" sz="1600" b="1" i="1" dirty="0">
                <a:solidFill>
                  <a:schemeClr val="bg1"/>
                </a:solidFill>
              </a:rPr>
              <a:t>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</a:p>
          <a:p>
            <a:endParaRPr lang="en-GB" sz="1600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matplotlib.pyplot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as </a:t>
            </a:r>
            <a:r>
              <a:rPr lang="en-GB" sz="1600" b="1" dirty="0" err="1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plt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:  </a:t>
            </a:r>
            <a:r>
              <a:rPr lang="it-IT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per visualizzazione </a:t>
            </a:r>
            <a:r>
              <a:rPr lang="it-IT" sz="1600" i="1" dirty="0">
                <a:solidFill>
                  <a:schemeClr val="bg1"/>
                </a:solidFill>
              </a:rPr>
              <a:t>(diagramma a barre)</a:t>
            </a:r>
            <a:endParaRPr lang="en-GB" sz="1600" i="1" dirty="0">
              <a:solidFill>
                <a:schemeClr val="bg1"/>
              </a:solidFill>
            </a:endParaRPr>
          </a:p>
          <a:p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from 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Bio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 import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SeqIO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: 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lettura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/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scrittura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formati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biologici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( </a:t>
            </a:r>
            <a:r>
              <a:rPr lang="en-GB" sz="1600" b="1" i="1" dirty="0">
                <a:solidFill>
                  <a:schemeClr val="bg1"/>
                </a:solidFill>
              </a:rPr>
              <a:t>reads = list(</a:t>
            </a:r>
            <a:r>
              <a:rPr lang="en-GB" sz="1600" b="1" i="1" dirty="0" err="1">
                <a:solidFill>
                  <a:schemeClr val="bg1"/>
                </a:solidFill>
              </a:rPr>
              <a:t>SeqIO.parse</a:t>
            </a:r>
            <a:r>
              <a:rPr lang="en-GB" sz="1600" b="1" i="1" dirty="0">
                <a:solidFill>
                  <a:schemeClr val="bg1"/>
                </a:solidFill>
              </a:rPr>
              <a:t>(</a:t>
            </a:r>
            <a:r>
              <a:rPr lang="en-GB" sz="1600" b="1" i="1" dirty="0" err="1">
                <a:solidFill>
                  <a:schemeClr val="bg1"/>
                </a:solidFill>
              </a:rPr>
              <a:t>file_fastq</a:t>
            </a:r>
            <a:r>
              <a:rPr lang="en-GB" sz="1600" b="1" i="1" dirty="0">
                <a:solidFill>
                  <a:schemeClr val="bg1"/>
                </a:solidFill>
              </a:rPr>
              <a:t>, "</a:t>
            </a:r>
            <a:r>
              <a:rPr lang="en-GB" sz="1600" b="1" i="1" dirty="0" err="1">
                <a:solidFill>
                  <a:schemeClr val="bg1"/>
                </a:solidFill>
              </a:rPr>
              <a:t>fastq</a:t>
            </a:r>
            <a:r>
              <a:rPr lang="en-GB" sz="1600" b="1" i="1" dirty="0">
                <a:solidFill>
                  <a:schemeClr val="bg1"/>
                </a:solidFill>
              </a:rPr>
              <a:t>"))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</a:p>
          <a:p>
            <a:endParaRPr lang="en-GB" i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from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Bio.Seq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Seq</a:t>
            </a:r>
            <a:r>
              <a:rPr lang="en-GB" sz="1600" i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>
                <a:solidFill>
                  <a:srgbClr val="FFFFFF"/>
                </a:solidFill>
                <a:latin typeface="+mj-lt"/>
                <a:cs typeface="Biome" panose="020B0503030204020804" pitchFamily="34" charset="0"/>
              </a:rPr>
              <a:t>/</a:t>
            </a:r>
            <a:r>
              <a:rPr lang="en-GB" sz="1600" i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cs typeface="Biome" panose="020B0503030204020804" pitchFamily="34" charset="0"/>
              </a:rPr>
              <a:t>from </a:t>
            </a:r>
            <a:r>
              <a:rPr lang="en-GB" sz="1600" b="1" dirty="0" err="1">
                <a:solidFill>
                  <a:srgbClr val="FFFF00"/>
                </a:solidFill>
                <a:cs typeface="Biome" panose="020B0503030204020804" pitchFamily="34" charset="0"/>
              </a:rPr>
              <a:t>Bio.SeqRecord</a:t>
            </a:r>
            <a:r>
              <a:rPr lang="en-GB" sz="1600" b="1" dirty="0">
                <a:solidFill>
                  <a:srgbClr val="FFFF00"/>
                </a:solidFill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cs typeface="Biome" panose="020B0503030204020804" pitchFamily="34" charset="0"/>
              </a:rPr>
              <a:t>import </a:t>
            </a:r>
            <a:r>
              <a:rPr lang="en-GB" sz="1600" b="1" dirty="0" err="1">
                <a:solidFill>
                  <a:srgbClr val="FFFF00"/>
                </a:solidFill>
                <a:cs typeface="Biome" panose="020B0503030204020804" pitchFamily="34" charset="0"/>
              </a:rPr>
              <a:t>SeqRecord</a:t>
            </a:r>
            <a:r>
              <a:rPr lang="en-GB" sz="1600" b="1" dirty="0">
                <a:solidFill>
                  <a:schemeClr val="accent3"/>
                </a:solidFill>
                <a:cs typeface="Biome" panose="020B0503030204020804" pitchFamily="34" charset="0"/>
              </a:rPr>
              <a:t>:</a:t>
            </a:r>
            <a:r>
              <a:rPr lang="en-GB" b="1" dirty="0">
                <a:solidFill>
                  <a:schemeClr val="accent3"/>
                </a:solidFill>
                <a:cs typeface="Biome" panose="020B0503030204020804" pitchFamily="34" charset="0"/>
              </a:rPr>
              <a:t>  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record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sequenza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con metadata e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rappresentazione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sequenze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biologiche</a:t>
            </a:r>
            <a:r>
              <a:rPr lang="en-GB" sz="1600" i="1" dirty="0">
                <a:solidFill>
                  <a:schemeClr val="bg1"/>
                </a:solidFill>
              </a:rPr>
              <a:t> (</a:t>
            </a:r>
            <a:r>
              <a:rPr lang="en-GB" sz="1600" b="1" i="1" dirty="0" err="1">
                <a:solidFill>
                  <a:schemeClr val="bg1"/>
                </a:solidFill>
              </a:rPr>
              <a:t>newRecord</a:t>
            </a:r>
            <a:r>
              <a:rPr lang="en-GB" sz="1600" b="1" i="1" dirty="0">
                <a:solidFill>
                  <a:schemeClr val="bg1"/>
                </a:solidFill>
              </a:rPr>
              <a:t> = </a:t>
            </a:r>
            <a:r>
              <a:rPr lang="en-GB" sz="1600" b="1" i="1" dirty="0" err="1">
                <a:solidFill>
                  <a:schemeClr val="bg1"/>
                </a:solidFill>
              </a:rPr>
              <a:t>SeqRecord</a:t>
            </a:r>
            <a:r>
              <a:rPr lang="en-GB" sz="1600" b="1" i="1" dirty="0">
                <a:solidFill>
                  <a:schemeClr val="bg1"/>
                </a:solidFill>
              </a:rPr>
              <a:t>(</a:t>
            </a:r>
            <a:r>
              <a:rPr lang="en-GB" sz="1600" b="1" i="1" dirty="0" err="1">
                <a:solidFill>
                  <a:schemeClr val="bg1"/>
                </a:solidFill>
              </a:rPr>
              <a:t>Seq</a:t>
            </a:r>
            <a:r>
              <a:rPr lang="en-GB" sz="1600" b="1" i="1" dirty="0">
                <a:solidFill>
                  <a:schemeClr val="bg1"/>
                </a:solidFill>
              </a:rPr>
              <a:t>(sequence), id=f"{r.id} {average}", description="")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from </a:t>
            </a:r>
            <a:r>
              <a:rPr lang="en-GB" sz="1600" b="1" dirty="0" err="1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Bio.SeqIO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write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: 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scrittura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file di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sequenze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( </a:t>
            </a:r>
            <a:r>
              <a:rPr lang="en-GB" sz="1600" b="1" i="1" dirty="0">
                <a:solidFill>
                  <a:schemeClr val="bg1"/>
                </a:solidFill>
              </a:rPr>
              <a:t>write(output, </a:t>
            </a:r>
            <a:r>
              <a:rPr lang="en-GB" sz="1600" b="1" i="1" dirty="0" err="1">
                <a:solidFill>
                  <a:schemeClr val="bg1"/>
                </a:solidFill>
              </a:rPr>
              <a:t>output_fasta</a:t>
            </a:r>
            <a:r>
              <a:rPr lang="en-GB" sz="1600" b="1" i="1" dirty="0">
                <a:solidFill>
                  <a:schemeClr val="bg1"/>
                </a:solidFill>
              </a:rPr>
              <a:t>, "</a:t>
            </a:r>
            <a:r>
              <a:rPr lang="en-GB" sz="1600" b="1" i="1" dirty="0" err="1">
                <a:solidFill>
                  <a:schemeClr val="bg1"/>
                </a:solidFill>
              </a:rPr>
              <a:t>fasta</a:t>
            </a:r>
            <a:r>
              <a:rPr lang="en-GB" sz="1600" b="1" i="1" dirty="0">
                <a:solidFill>
                  <a:schemeClr val="bg1"/>
                </a:solidFill>
              </a:rPr>
              <a:t>")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import </a:t>
            </a:r>
            <a:r>
              <a:rPr lang="en-GB" sz="1600" b="1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statistics</a:t>
            </a:r>
            <a:r>
              <a:rPr lang="en-GB" sz="16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 as stats: </a:t>
            </a:r>
            <a:r>
              <a:rPr lang="en-GB" sz="1400" b="1" dirty="0">
                <a:solidFill>
                  <a:schemeClr val="accent3"/>
                </a:solidFill>
                <a:latin typeface="+mj-lt"/>
                <a:cs typeface="Biome" panose="020B0503030204020804" pitchFamily="34" charset="0"/>
              </a:rPr>
              <a:t> 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per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calcolo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</a:t>
            </a:r>
            <a:r>
              <a:rPr lang="en-GB" sz="1600" i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qualità</a:t>
            </a:r>
            <a:r>
              <a:rPr lang="en-GB" sz="1600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media </a:t>
            </a:r>
            <a:r>
              <a:rPr lang="en-GB" sz="1600" i="1" dirty="0">
                <a:solidFill>
                  <a:schemeClr val="bg1"/>
                </a:solidFill>
              </a:rPr>
              <a:t>( </a:t>
            </a:r>
            <a:r>
              <a:rPr lang="en-GB" sz="1600" b="1" i="1" dirty="0">
                <a:solidFill>
                  <a:schemeClr val="bg1"/>
                </a:solidFill>
              </a:rPr>
              <a:t>average = round(</a:t>
            </a:r>
            <a:r>
              <a:rPr lang="en-GB" sz="1600" b="1" i="1" dirty="0" err="1">
                <a:solidFill>
                  <a:schemeClr val="bg1"/>
                </a:solidFill>
              </a:rPr>
              <a:t>stats.mean</a:t>
            </a:r>
            <a:r>
              <a:rPr lang="en-GB" sz="1600" b="1" i="1" dirty="0">
                <a:solidFill>
                  <a:schemeClr val="bg1"/>
                </a:solidFill>
              </a:rPr>
              <a:t>(q), 2) </a:t>
            </a:r>
            <a:r>
              <a:rPr lang="en-GB" sz="1600" i="1" dirty="0">
                <a:solidFill>
                  <a:schemeClr val="bg1"/>
                </a:solidFill>
              </a:rPr>
              <a:t>)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56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1" dirty="0"/>
              <a:t> File FASTA finale (</a:t>
            </a:r>
            <a:r>
              <a:rPr lang="en-GB" b="1" dirty="0" err="1"/>
              <a:t>output.fasta</a:t>
            </a:r>
            <a:r>
              <a:rPr lang="en-GB" b="1" dirty="0"/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6EA2F7-7040-7C25-ED56-A0D23BA4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5D01C1-00D4-23C5-4767-70A879FC5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065" y="1593005"/>
            <a:ext cx="4328574" cy="50831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9444AC-67A6-82F9-FD78-389BA052DFF6}"/>
              </a:ext>
            </a:extLst>
          </p:cNvPr>
          <p:cNvSpPr txBox="1"/>
          <p:nvPr/>
        </p:nvSpPr>
        <p:spPr>
          <a:xfrm>
            <a:off x="934192" y="1835105"/>
            <a:ext cx="52466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Il progetto produce come risultato un </a:t>
            </a:r>
            <a:r>
              <a:rPr lang="it-IT" b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file FASTA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contenente tutte le sequenze del dataset che includono il </a:t>
            </a:r>
            <a:r>
              <a:rPr lang="it-IT" b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k-</a:t>
            </a:r>
            <a:r>
              <a:rPr lang="it-IT" b="1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mer</a:t>
            </a:r>
            <a:r>
              <a:rPr lang="it-IT" b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dominante 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nella posizione di </a:t>
            </a:r>
            <a:r>
              <a:rPr lang="it-IT" b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massima frequenza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.</a:t>
            </a:r>
          </a:p>
          <a:p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Ciascuna entry del file presenta:</a:t>
            </a:r>
          </a:p>
          <a:p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L'</a:t>
            </a:r>
            <a:r>
              <a:rPr lang="it-IT" b="1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ID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 originale del </a:t>
            </a:r>
            <a:r>
              <a:rPr lang="it-IT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read</a:t>
            </a:r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La </a:t>
            </a:r>
            <a:r>
              <a:rPr lang="it-IT" b="1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qualità media 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della sequenza, calcolata come media dei punteggi </a:t>
            </a:r>
            <a:r>
              <a:rPr lang="it-IT" dirty="0" err="1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phred</a:t>
            </a:r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lvl="1"/>
            <a:endParaRPr lang="it-IT" dirty="0">
              <a:solidFill>
                <a:schemeClr val="bg1"/>
              </a:solidFill>
              <a:latin typeface="+mj-lt"/>
              <a:cs typeface="Biome" panose="020B05030302040208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La </a:t>
            </a:r>
            <a:r>
              <a:rPr lang="it-IT" b="1" i="1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sequenza nucleotidica 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composta dalle basi </a:t>
            </a:r>
            <a:r>
              <a:rPr lang="it-IT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adenina (A)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, </a:t>
            </a:r>
            <a:r>
              <a:rPr lang="it-IT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timina (T)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, </a:t>
            </a:r>
            <a:r>
              <a:rPr lang="it-IT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citosina (C) </a:t>
            </a:r>
            <a:r>
              <a:rPr lang="it-IT" dirty="0">
                <a:solidFill>
                  <a:schemeClr val="bg1"/>
                </a:solidFill>
                <a:latin typeface="+mj-lt"/>
                <a:cs typeface="Biome" panose="020B0503030204020804" pitchFamily="34" charset="0"/>
              </a:rPr>
              <a:t>e </a:t>
            </a:r>
            <a:r>
              <a:rPr lang="it-IT" dirty="0">
                <a:solidFill>
                  <a:srgbClr val="FFFF00"/>
                </a:solidFill>
                <a:latin typeface="+mj-lt"/>
                <a:cs typeface="Biome" panose="020B0503030204020804" pitchFamily="34" charset="0"/>
              </a:rPr>
              <a:t>guanina (G)</a:t>
            </a:r>
          </a:p>
          <a:p>
            <a:br>
              <a:rPr lang="it-IT" sz="1600" spc="200" dirty="0">
                <a:solidFill>
                  <a:schemeClr val="bg1"/>
                </a:solidFill>
                <a:cs typeface="Biome" panose="020B0503030204020804" pitchFamily="34" charset="0"/>
              </a:rPr>
            </a:br>
            <a:endParaRPr lang="en-GB" sz="1600" spc="200" dirty="0">
              <a:solidFill>
                <a:schemeClr val="bg1"/>
              </a:solidFill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800" spc="1800" dirty="0"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Grazie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4894808" cy="261688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000" spc="300" dirty="0">
                <a:cs typeface="Arial" panose="020B0604020202020204" pitchFamily="34" charset="0"/>
              </a:rPr>
              <a:t>Anna Giulia Granziera</a:t>
            </a:r>
          </a:p>
          <a:p>
            <a:pPr rtl="0"/>
            <a:r>
              <a:rPr lang="en-GB" sz="2000" spc="300" dirty="0">
                <a:cs typeface="Arial" panose="020B0604020202020204" pitchFamily="34" charset="0"/>
              </a:rPr>
              <a:t>Mat.895402</a:t>
            </a:r>
          </a:p>
          <a:p>
            <a:pPr rtl="0"/>
            <a:r>
              <a:rPr lang="en-GB" sz="2000" spc="300" dirty="0">
                <a:cs typeface="Arial" panose="020B0604020202020204" pitchFamily="34" charset="0"/>
              </a:rPr>
              <a:t>a.granziera@campus.unimib.it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3C760-BB07-76A3-18F6-5F7EE444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28F60-67ED-B7BA-50EA-B878508AD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F4C0DD-3921-D74F-708A-B671B5BB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1D074-4073-479F-A3BA-85274354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95" y="0"/>
            <a:ext cx="6910627" cy="116488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Introduzione</a:t>
            </a:r>
            <a:endParaRPr lang="en-GB" sz="4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6F552-DB20-B821-F7BD-9FDEB553FCA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9395" y="1214595"/>
            <a:ext cx="7886704" cy="5649124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it-IT" sz="1600" dirty="0"/>
              <a:t>Il progetto si concentra sull'analisi di file FASTQ contenenti sequenze genomiche (</a:t>
            </a:r>
            <a:r>
              <a:rPr lang="it-IT" sz="1600" b="1" dirty="0" err="1"/>
              <a:t>reads</a:t>
            </a:r>
            <a:r>
              <a:rPr lang="it-IT" sz="1600" dirty="0"/>
              <a:t>) di pari lunghezza (</a:t>
            </a:r>
            <a:r>
              <a:rPr lang="it-IT" sz="1600" b="1" dirty="0"/>
              <a:t>152 nucleotidi</a:t>
            </a:r>
            <a:r>
              <a:rPr lang="it-IT" sz="1600" dirty="0"/>
              <a:t>)</a:t>
            </a:r>
          </a:p>
          <a:p>
            <a:endParaRPr lang="it-IT" sz="1600" dirty="0"/>
          </a:p>
          <a:p>
            <a:r>
              <a:rPr lang="it-IT" sz="1600" dirty="0"/>
              <a:t>L'obiettivo principale è esplorare come specifici </a:t>
            </a:r>
            <a:r>
              <a:rPr lang="it-IT" sz="1600" b="1" dirty="0"/>
              <a:t>k-</a:t>
            </a:r>
            <a:r>
              <a:rPr lang="it-IT" sz="1600" b="1" dirty="0" err="1"/>
              <a:t>mer</a:t>
            </a:r>
            <a:r>
              <a:rPr lang="it-IT" sz="1600" dirty="0"/>
              <a:t> , frammenti di sequenza di lunghezza definita, si distribuiscono lungo le </a:t>
            </a:r>
            <a:r>
              <a:rPr lang="it-IT" sz="1600" dirty="0" err="1"/>
              <a:t>reads</a:t>
            </a:r>
            <a:r>
              <a:rPr lang="it-IT" sz="1600" dirty="0"/>
              <a:t>, rivelando possibili pattern posizionali ricorrenti.</a:t>
            </a:r>
          </a:p>
          <a:p>
            <a:r>
              <a:rPr lang="it-IT" b="1" dirty="0">
                <a:solidFill>
                  <a:schemeClr val="bg1"/>
                </a:solidFill>
              </a:rPr>
              <a:t>Obiettivi principali: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</a:rPr>
              <a:t>Studiare la </a:t>
            </a:r>
            <a:r>
              <a:rPr lang="it-IT" sz="1800" i="1" dirty="0">
                <a:solidFill>
                  <a:schemeClr val="bg1"/>
                </a:solidFill>
              </a:rPr>
              <a:t>distribuzione posizionale</a:t>
            </a:r>
            <a:r>
              <a:rPr lang="it-IT" sz="1800" dirty="0">
                <a:solidFill>
                  <a:schemeClr val="bg1"/>
                </a:solidFill>
              </a:rPr>
              <a:t> dei k-</a:t>
            </a:r>
            <a:r>
              <a:rPr lang="it-IT" sz="1800" dirty="0" err="1">
                <a:solidFill>
                  <a:schemeClr val="bg1"/>
                </a:solidFill>
              </a:rPr>
              <a:t>mer</a:t>
            </a:r>
            <a:endParaRPr lang="it-IT" sz="1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</a:rPr>
              <a:t>Identificare </a:t>
            </a:r>
            <a:r>
              <a:rPr lang="it-IT" sz="1800" i="1" dirty="0">
                <a:solidFill>
                  <a:schemeClr val="bg1"/>
                </a:solidFill>
              </a:rPr>
              <a:t>k-</a:t>
            </a:r>
            <a:r>
              <a:rPr lang="it-IT" sz="1800" i="1" dirty="0" err="1">
                <a:solidFill>
                  <a:schemeClr val="bg1"/>
                </a:solidFill>
              </a:rPr>
              <a:t>mer</a:t>
            </a:r>
            <a:r>
              <a:rPr lang="it-IT" sz="1800" i="1" dirty="0">
                <a:solidFill>
                  <a:schemeClr val="bg1"/>
                </a:solidFill>
              </a:rPr>
              <a:t> dominanti </a:t>
            </a:r>
            <a:r>
              <a:rPr lang="it-IT" sz="1800" dirty="0">
                <a:solidFill>
                  <a:schemeClr val="bg1"/>
                </a:solidFill>
              </a:rPr>
              <a:t>nel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i="1" dirty="0">
                <a:solidFill>
                  <a:schemeClr val="bg1"/>
                </a:solidFill>
              </a:rPr>
              <a:t>Filtrare</a:t>
            </a:r>
            <a:r>
              <a:rPr lang="it-IT" sz="1800" dirty="0">
                <a:solidFill>
                  <a:schemeClr val="bg1"/>
                </a:solidFill>
              </a:rPr>
              <a:t> le </a:t>
            </a:r>
            <a:r>
              <a:rPr lang="it-IT" sz="1800" dirty="0" err="1">
                <a:solidFill>
                  <a:schemeClr val="bg1"/>
                </a:solidFill>
              </a:rPr>
              <a:t>reads</a:t>
            </a:r>
            <a:r>
              <a:rPr lang="it-IT" sz="1800" dirty="0">
                <a:solidFill>
                  <a:schemeClr val="bg1"/>
                </a:solidFill>
              </a:rPr>
              <a:t> in base alla presenza del k-</a:t>
            </a:r>
            <a:r>
              <a:rPr lang="it-IT" sz="1800" dirty="0" err="1">
                <a:solidFill>
                  <a:schemeClr val="bg1"/>
                </a:solidFill>
              </a:rPr>
              <a:t>mer</a:t>
            </a:r>
            <a:r>
              <a:rPr lang="it-IT" sz="1800" dirty="0">
                <a:solidFill>
                  <a:schemeClr val="bg1"/>
                </a:solidFill>
              </a:rPr>
              <a:t> dominante e alla qualità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</a:rPr>
              <a:t>Produrre </a:t>
            </a:r>
            <a:r>
              <a:rPr lang="it-IT" sz="1800" i="1" dirty="0">
                <a:solidFill>
                  <a:schemeClr val="bg1"/>
                </a:solidFill>
              </a:rPr>
              <a:t>statistiche</a:t>
            </a:r>
            <a:r>
              <a:rPr lang="it-IT" sz="1800" dirty="0">
                <a:solidFill>
                  <a:schemeClr val="bg1"/>
                </a:solidFill>
              </a:rPr>
              <a:t>, </a:t>
            </a:r>
            <a:r>
              <a:rPr lang="it-IT" sz="1800" i="1" dirty="0">
                <a:solidFill>
                  <a:schemeClr val="bg1"/>
                </a:solidFill>
              </a:rPr>
              <a:t>visualizzazioni </a:t>
            </a:r>
            <a:r>
              <a:rPr lang="it-IT" sz="1800" dirty="0">
                <a:solidFill>
                  <a:schemeClr val="bg1"/>
                </a:solidFill>
              </a:rPr>
              <a:t>e </a:t>
            </a:r>
            <a:r>
              <a:rPr lang="it-IT" sz="1800" i="1" dirty="0">
                <a:solidFill>
                  <a:schemeClr val="bg1"/>
                </a:solidFill>
              </a:rPr>
              <a:t>output</a:t>
            </a:r>
            <a:r>
              <a:rPr lang="it-IT" sz="1800" dirty="0">
                <a:solidFill>
                  <a:schemeClr val="bg1"/>
                </a:solidFill>
              </a:rPr>
              <a:t> in formato </a:t>
            </a:r>
            <a:r>
              <a:rPr lang="it-IT" sz="1800" b="1" dirty="0">
                <a:solidFill>
                  <a:schemeClr val="bg1"/>
                </a:solidFill>
              </a:rPr>
              <a:t>FASTA</a:t>
            </a:r>
          </a:p>
          <a:p>
            <a:endParaRPr lang="en-GB" dirty="0"/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B9D6FCB-9EB3-FEF8-AF32-92323726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3" name="Picture Placeholder 5" descr="Liquid dropping from funnel into glass containers">
            <a:extLst>
              <a:ext uri="{FF2B5EF4-FFF2-40B4-BE49-F238E27FC236}">
                <a16:creationId xmlns:a16="http://schemas.microsoft.com/office/drawing/2014/main" id="{D65825EA-E6A0-E831-EB06-19D949DEA5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867833" y="1453097"/>
            <a:ext cx="3227778" cy="45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4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7234" y="2686946"/>
            <a:ext cx="7203976" cy="2595448"/>
          </a:xfrm>
        </p:spPr>
        <p:txBody>
          <a:bodyPr rtlCol="0"/>
          <a:lstStyle>
            <a:defPPr>
              <a:defRPr lang="en-GB"/>
            </a:defPPr>
          </a:lstStyle>
          <a:p>
            <a:pPr marL="0" indent="0">
              <a:buNone/>
            </a:pPr>
            <a:r>
              <a:rPr lang="it-IT" sz="1800" b="1" dirty="0">
                <a:latin typeface="+mj-lt"/>
              </a:rPr>
              <a:t>Input principali:</a:t>
            </a:r>
          </a:p>
          <a:p>
            <a:r>
              <a:rPr lang="it-IT" sz="1800" dirty="0">
                <a:latin typeface="+mj-lt"/>
              </a:rPr>
              <a:t>File FASTQ con sequenze di DNA</a:t>
            </a:r>
          </a:p>
          <a:p>
            <a:r>
              <a:rPr lang="it-IT" sz="1800" dirty="0">
                <a:latin typeface="+mj-lt"/>
              </a:rPr>
              <a:t>Lunghezza del k-</a:t>
            </a:r>
            <a:r>
              <a:rPr lang="it-IT" sz="1800" dirty="0" err="1">
                <a:latin typeface="+mj-lt"/>
              </a:rPr>
              <a:t>mer</a:t>
            </a:r>
            <a:r>
              <a:rPr lang="it-IT" sz="1800" dirty="0">
                <a:latin typeface="+mj-lt"/>
              </a:rPr>
              <a:t> </a:t>
            </a:r>
          </a:p>
          <a:p>
            <a:r>
              <a:rPr lang="it-IT" sz="1800" dirty="0">
                <a:latin typeface="+mj-lt"/>
              </a:rPr>
              <a:t>Soglia di frequenza minima</a:t>
            </a:r>
          </a:p>
          <a:p>
            <a:pPr marL="0" indent="0">
              <a:buNone/>
            </a:pPr>
            <a:r>
              <a:rPr lang="it-IT" spc="200" dirty="0"/>
              <a:t>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1D3AB2-E8F3-8260-1F00-166C764F8A27}"/>
              </a:ext>
            </a:extLst>
          </p:cNvPr>
          <p:cNvCxnSpPr>
            <a:cxnSpLocks/>
          </p:cNvCxnSpPr>
          <p:nvPr/>
        </p:nvCxnSpPr>
        <p:spPr>
          <a:xfrm>
            <a:off x="4569523" y="3499806"/>
            <a:ext cx="449943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860B0C-7A7F-96DC-26DE-9930148040AF}"/>
              </a:ext>
            </a:extLst>
          </p:cNvPr>
          <p:cNvCxnSpPr>
            <a:cxnSpLocks/>
          </p:cNvCxnSpPr>
          <p:nvPr/>
        </p:nvCxnSpPr>
        <p:spPr>
          <a:xfrm>
            <a:off x="3296919" y="4047401"/>
            <a:ext cx="449943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2E5B3-2E4F-AF79-D118-24716D53DAC2}"/>
              </a:ext>
            </a:extLst>
          </p:cNvPr>
          <p:cNvCxnSpPr>
            <a:cxnSpLocks/>
          </p:cNvCxnSpPr>
          <p:nvPr/>
        </p:nvCxnSpPr>
        <p:spPr>
          <a:xfrm>
            <a:off x="3961559" y="4621544"/>
            <a:ext cx="449943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4D0B87-3321-73F5-781A-A4E76CCEE65F}"/>
              </a:ext>
            </a:extLst>
          </p:cNvPr>
          <p:cNvSpPr txBox="1"/>
          <p:nvPr/>
        </p:nvSpPr>
        <p:spPr>
          <a:xfrm>
            <a:off x="5019466" y="3282784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pc="200" dirty="0" err="1">
                <a:solidFill>
                  <a:schemeClr val="bg1"/>
                </a:solidFill>
              </a:rPr>
              <a:t>file_fastq</a:t>
            </a:r>
            <a:endParaRPr lang="en-GB" b="1" spc="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64E4D-862B-586E-4679-106FE2C72DF4}"/>
              </a:ext>
            </a:extLst>
          </p:cNvPr>
          <p:cNvSpPr txBox="1"/>
          <p:nvPr/>
        </p:nvSpPr>
        <p:spPr>
          <a:xfrm>
            <a:off x="3746862" y="383307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pc="200" dirty="0">
                <a:solidFill>
                  <a:schemeClr val="bg1"/>
                </a:solidFill>
              </a:rPr>
              <a:t>k = 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C94FCD-B716-B59B-6FC5-468EF66923FB}"/>
              </a:ext>
            </a:extLst>
          </p:cNvPr>
          <p:cNvSpPr txBox="1"/>
          <p:nvPr/>
        </p:nvSpPr>
        <p:spPr>
          <a:xfrm>
            <a:off x="4368830" y="4396194"/>
            <a:ext cx="464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pc="200" dirty="0" err="1">
                <a:solidFill>
                  <a:schemeClr val="bg1"/>
                </a:solidFill>
              </a:rPr>
              <a:t>frequencyThreshold</a:t>
            </a:r>
            <a:r>
              <a:rPr lang="en-GB" b="1" spc="200" dirty="0">
                <a:solidFill>
                  <a:schemeClr val="bg1"/>
                </a:solidFill>
              </a:rPr>
              <a:t>=</a:t>
            </a:r>
            <a:r>
              <a:rPr lang="it-IT" b="1" spc="200" dirty="0">
                <a:solidFill>
                  <a:schemeClr val="bg1"/>
                </a:solidFill>
              </a:rPr>
              <a:t>0.002(0.2%) </a:t>
            </a:r>
            <a:endParaRPr lang="en-GB" b="1" spc="2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BA92C3-6692-0C41-9D7E-25107075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B5DF25E-0706-320B-D754-9878C295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56" y="70649"/>
            <a:ext cx="6910627" cy="1526145"/>
          </a:xfrm>
        </p:spPr>
        <p:txBody>
          <a:bodyPr/>
          <a:lstStyle/>
          <a:p>
            <a:r>
              <a:rPr lang="en-GB" sz="4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Parametri</a:t>
            </a:r>
            <a:r>
              <a:rPr lang="en-GB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di Input</a:t>
            </a:r>
            <a:br>
              <a:rPr lang="en-GB" b="1" dirty="0"/>
            </a:b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788450C-7AC4-FAD9-A923-E3277CCA4D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7571" y="1037400"/>
            <a:ext cx="7203975" cy="1330153"/>
          </a:xfrm>
        </p:spPr>
        <p:txBody>
          <a:bodyPr/>
          <a:lstStyle/>
          <a:p>
            <a:r>
              <a:rPr lang="it-IT" sz="1400" dirty="0"/>
              <a:t>Controlli iniziali:</a:t>
            </a:r>
          </a:p>
          <a:p>
            <a:r>
              <a:rPr lang="it-IT" sz="1400" dirty="0"/>
              <a:t>Verifica dell'esistenza del file: {</a:t>
            </a:r>
            <a:r>
              <a:rPr lang="it-IT" sz="1400" dirty="0" err="1"/>
              <a:t>os.path.exists</a:t>
            </a:r>
            <a:r>
              <a:rPr lang="it-IT" sz="1400" dirty="0"/>
              <a:t>(</a:t>
            </a:r>
            <a:r>
              <a:rPr lang="it-IT" sz="1400" dirty="0" err="1"/>
              <a:t>file_fastq</a:t>
            </a:r>
            <a:r>
              <a:rPr lang="it-IT" sz="1400" dirty="0"/>
              <a:t>)}</a:t>
            </a:r>
          </a:p>
          <a:p>
            <a:r>
              <a:rPr lang="it-IT" sz="1400" dirty="0"/>
              <a:t>Lettura e validazione dei dati FASTQ</a:t>
            </a:r>
          </a:p>
          <a:p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A3AD55-6655-D7FE-0FD8-8AA039C5F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09" y="5166953"/>
            <a:ext cx="8196847" cy="903913"/>
          </a:xfrm>
          <a:prstGeom prst="rect">
            <a:avLst/>
          </a:prstGeom>
        </p:spPr>
      </p:pic>
      <p:pic>
        <p:nvPicPr>
          <p:cNvPr id="1026" name="Picture 2" descr="Genomica computazionale guidata dai dati, contro malattie gravi: il  progetto europeo - Agenda Digitale">
            <a:extLst>
              <a:ext uri="{FF2B5EF4-FFF2-40B4-BE49-F238E27FC236}">
                <a16:creationId xmlns:a16="http://schemas.microsoft.com/office/drawing/2014/main" id="{B89ACAF8-1783-7076-DCA7-31BCC6BE4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059" y="2284842"/>
            <a:ext cx="3171671" cy="28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930CB-0EFE-4EAF-B99D-4A29DF27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BE16-62BE-8CE9-3C36-D1616031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241885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sz="4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Strategie</a:t>
            </a:r>
            <a:r>
              <a:rPr lang="en-GB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4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Computazionali</a:t>
            </a:r>
            <a:r>
              <a:rPr lang="en-GB" sz="4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e </a:t>
            </a:r>
            <a:r>
              <a:rPr lang="en-GB" sz="4000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Implementazione</a:t>
            </a:r>
            <a:endParaRPr lang="en-GB" sz="40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6AA04-FBA5-C19A-2592-5D2D9859FC6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 err="1"/>
              <a:t>parse_fastq</a:t>
            </a:r>
            <a:r>
              <a:rPr lang="en-GB" dirty="0"/>
              <a:t>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541AC-6EDC-7798-9837-D9EEC4337D0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49545" y="3265487"/>
            <a:ext cx="3911982" cy="3143273"/>
          </a:xfrm>
        </p:spPr>
        <p:txBody>
          <a:bodyPr rtlCol="0"/>
          <a:lstStyle>
            <a:defPPr>
              <a:defRPr lang="en-GB"/>
            </a:defPPr>
          </a:lstStyle>
          <a:p>
            <a:pPr marL="0" indent="0">
              <a:buNone/>
            </a:pPr>
            <a:r>
              <a:rPr lang="it-IT" sz="1400" dirty="0"/>
              <a:t>Questa funzione gestisce il </a:t>
            </a:r>
            <a:r>
              <a:rPr lang="it-IT" sz="1400" b="1" dirty="0" err="1"/>
              <a:t>parsing</a:t>
            </a:r>
            <a:r>
              <a:rPr lang="it-IT" sz="1400" b="1" dirty="0"/>
              <a:t> </a:t>
            </a:r>
            <a:r>
              <a:rPr lang="it-IT" sz="1400" dirty="0"/>
              <a:t>del file FASTQ:</a:t>
            </a:r>
          </a:p>
          <a:p>
            <a:pPr marL="0" indent="0">
              <a:buNone/>
            </a:pPr>
            <a:r>
              <a:rPr lang="it-IT" sz="1400" dirty="0"/>
              <a:t> </a:t>
            </a:r>
          </a:p>
          <a:p>
            <a:r>
              <a:rPr lang="it-IT" sz="1400" dirty="0"/>
              <a:t>verifica l'</a:t>
            </a:r>
            <a:r>
              <a:rPr lang="it-IT" sz="1400" i="1" dirty="0"/>
              <a:t>esistenza</a:t>
            </a:r>
            <a:r>
              <a:rPr lang="it-IT" sz="1400" dirty="0"/>
              <a:t> del file</a:t>
            </a:r>
          </a:p>
          <a:p>
            <a:r>
              <a:rPr lang="it-IT" sz="1400" dirty="0"/>
              <a:t>estrae </a:t>
            </a:r>
            <a:r>
              <a:rPr lang="it-IT" sz="1400" i="1" dirty="0"/>
              <a:t>sequenze</a:t>
            </a:r>
            <a:r>
              <a:rPr lang="it-IT" sz="1400" dirty="0"/>
              <a:t>, punteggi di </a:t>
            </a:r>
            <a:r>
              <a:rPr lang="it-IT" sz="1400" i="1" dirty="0"/>
              <a:t>qualità </a:t>
            </a:r>
            <a:r>
              <a:rPr lang="it-IT" sz="1400" i="1" dirty="0" err="1"/>
              <a:t>phred</a:t>
            </a:r>
            <a:r>
              <a:rPr lang="it-IT" sz="1400" i="1" dirty="0"/>
              <a:t> </a:t>
            </a:r>
            <a:r>
              <a:rPr lang="it-IT" sz="1400" dirty="0"/>
              <a:t>e </a:t>
            </a:r>
            <a:r>
              <a:rPr lang="it-IT" sz="1400" i="1" dirty="0"/>
              <a:t>id</a:t>
            </a:r>
            <a:r>
              <a:rPr lang="it-IT" sz="1400" dirty="0"/>
              <a:t> delle </a:t>
            </a:r>
            <a:r>
              <a:rPr lang="it-IT" sz="1400" b="1" dirty="0" err="1"/>
              <a:t>reads</a:t>
            </a:r>
            <a:endParaRPr lang="it-IT" sz="1400" b="1" dirty="0"/>
          </a:p>
          <a:p>
            <a:r>
              <a:rPr lang="it-IT" sz="1400" dirty="0"/>
              <a:t>calcola la </a:t>
            </a:r>
            <a:r>
              <a:rPr lang="it-IT" sz="1400" i="1" dirty="0"/>
              <a:t>lunghezza uniforme</a:t>
            </a:r>
          </a:p>
          <a:p>
            <a:r>
              <a:rPr lang="it-IT" sz="1400" dirty="0"/>
              <a:t>restituisce tutti i </a:t>
            </a:r>
            <a:r>
              <a:rPr lang="it-IT" sz="1400" i="1" dirty="0"/>
              <a:t>dati strutturati</a:t>
            </a:r>
            <a:r>
              <a:rPr lang="it-IT" sz="1400" dirty="0"/>
              <a:t> per le </a:t>
            </a:r>
            <a:r>
              <a:rPr lang="it-IT" sz="1400" b="1" dirty="0"/>
              <a:t>analisi successive</a:t>
            </a:r>
            <a:endParaRPr lang="en-GB" sz="14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264BB-4BE9-0FE9-9AC8-90F5CBE2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7B4E8-86D4-BBA7-071C-03D86A96E2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A02DECF-5492-BC86-FF2F-D5EE7704D3A0}"/>
              </a:ext>
            </a:extLst>
          </p:cNvPr>
          <p:cNvSpPr txBox="1">
            <a:spLocks/>
          </p:cNvSpPr>
          <p:nvPr/>
        </p:nvSpPr>
        <p:spPr>
          <a:xfrm>
            <a:off x="987770" y="1182185"/>
            <a:ext cx="105156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it-IT" sz="4000" b="1" dirty="0"/>
              <a:t> Lettura e </a:t>
            </a:r>
            <a:r>
              <a:rPr lang="it-IT" sz="4000" b="1" dirty="0" err="1"/>
              <a:t>parsing</a:t>
            </a:r>
            <a:r>
              <a:rPr lang="it-IT" sz="4000" b="1" dirty="0"/>
              <a:t> dei dati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2DCF7A-B284-AAB0-D96F-EF61185AD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570" y="2205722"/>
            <a:ext cx="5105401" cy="46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4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sz="4000" b="1" dirty="0" err="1"/>
              <a:t>Conteggio</a:t>
            </a:r>
            <a:r>
              <a:rPr lang="en-GB" sz="4000" b="1" dirty="0"/>
              <a:t> </a:t>
            </a:r>
            <a:r>
              <a:rPr lang="en-GB" sz="4000" b="1" dirty="0" err="1"/>
              <a:t>dei</a:t>
            </a:r>
            <a:r>
              <a:rPr lang="en-GB" sz="4000" b="1" dirty="0"/>
              <a:t> k-</a:t>
            </a:r>
            <a:r>
              <a:rPr lang="en-GB" sz="4000" b="1" dirty="0" err="1"/>
              <a:t>mer</a:t>
            </a:r>
            <a:endParaRPr lang="en-GB" sz="40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count_kmers</a:t>
            </a:r>
            <a:r>
              <a:rPr lang="en-GB" dirty="0"/>
              <a:t>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E3444D-B5EF-71AC-3C5B-3559B7786F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93A49D7-8B77-DBB7-C8D5-A4F3D5708DCD}"/>
              </a:ext>
            </a:extLst>
          </p:cNvPr>
          <p:cNvSpPr txBox="1">
            <a:spLocks/>
          </p:cNvSpPr>
          <p:nvPr/>
        </p:nvSpPr>
        <p:spPr>
          <a:xfrm>
            <a:off x="1849545" y="3265487"/>
            <a:ext cx="3372904" cy="31432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b="1" dirty="0"/>
              <a:t>Algoritmo sliding window</a:t>
            </a:r>
            <a:r>
              <a:rPr lang="it-IT" sz="1400" dirty="0"/>
              <a:t> implementato in </a:t>
            </a:r>
            <a:r>
              <a:rPr lang="it-IT" sz="1400" b="1" dirty="0" err="1"/>
              <a:t>count_kmers</a:t>
            </a:r>
            <a:r>
              <a:rPr lang="it-IT" sz="1400" b="1" dirty="0"/>
              <a:t>()</a:t>
            </a:r>
          </a:p>
          <a:p>
            <a:r>
              <a:rPr lang="it-IT" sz="1400" dirty="0"/>
              <a:t>Scansione di ogni </a:t>
            </a:r>
            <a:r>
              <a:rPr lang="it-IT" sz="1400" dirty="0" err="1"/>
              <a:t>read</a:t>
            </a:r>
            <a:r>
              <a:rPr lang="it-IT" sz="1400" dirty="0"/>
              <a:t> in tutte le </a:t>
            </a:r>
            <a:r>
              <a:rPr lang="it-IT" sz="1400" i="1" dirty="0"/>
              <a:t>posizioni possibili</a:t>
            </a:r>
          </a:p>
          <a:p>
            <a:r>
              <a:rPr lang="it-IT" sz="1400" dirty="0"/>
              <a:t>Memorizzazione in </a:t>
            </a:r>
            <a:r>
              <a:rPr lang="it-IT" sz="1400" i="1" dirty="0"/>
              <a:t>dizionario</a:t>
            </a:r>
            <a:r>
              <a:rPr lang="it-IT" sz="1400" dirty="0"/>
              <a:t>: </a:t>
            </a:r>
            <a:r>
              <a:rPr lang="it-IT" sz="1400" b="1" dirty="0"/>
              <a:t>{k-</a:t>
            </a:r>
            <a:r>
              <a:rPr lang="it-IT" sz="1400" b="1" dirty="0" err="1"/>
              <a:t>mer</a:t>
            </a:r>
            <a:r>
              <a:rPr lang="it-IT" sz="1400" b="1" dirty="0"/>
              <a:t>: [</a:t>
            </a:r>
            <a:r>
              <a:rPr lang="it-IT" sz="1400" b="1" dirty="0" err="1"/>
              <a:t>conteggi_per_posizione</a:t>
            </a:r>
            <a:r>
              <a:rPr lang="it-IT" sz="1400" b="1" dirty="0"/>
              <a:t>]}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E61080-E944-D27A-D049-02B36E0A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99" y="2095104"/>
            <a:ext cx="6215215" cy="431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9232-83C5-E823-9746-89EFC7868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6674-DBAA-B8A2-DC5A-2515E120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9890"/>
            <a:ext cx="10515601" cy="132556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b="1" dirty="0" err="1"/>
              <a:t>Filtraggio</a:t>
            </a:r>
            <a:r>
              <a:rPr lang="en-GB" b="1" dirty="0"/>
              <a:t> per </a:t>
            </a:r>
            <a:r>
              <a:rPr lang="en-GB" b="1" dirty="0" err="1"/>
              <a:t>frequenza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633F4-3B09-CDD7-627F-F7A930CA380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5370" y="2459619"/>
            <a:ext cx="4267261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/>
              <a:t>filter_kmer_report</a:t>
            </a:r>
            <a:r>
              <a:rPr lang="en-GB" dirty="0"/>
              <a:t>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6424C-841D-043C-6BF5-71B83DB870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72385" y="3097790"/>
            <a:ext cx="3484836" cy="3310970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it-IT" sz="1400" dirty="0"/>
              <a:t>Mantenimento solo dei k-</a:t>
            </a:r>
            <a:r>
              <a:rPr lang="it-IT" sz="1400" dirty="0" err="1"/>
              <a:t>mer</a:t>
            </a:r>
            <a:r>
              <a:rPr lang="it-IT" sz="1400" dirty="0"/>
              <a:t> con frequency ≥ </a:t>
            </a:r>
            <a:r>
              <a:rPr lang="it-IT" sz="1400" i="1" dirty="0" err="1"/>
              <a:t>frequencyThreshold</a:t>
            </a:r>
            <a:r>
              <a:rPr lang="it-IT" sz="1400" i="1" dirty="0"/>
              <a:t> (</a:t>
            </a:r>
            <a:r>
              <a:rPr lang="it-IT" sz="1400" b="1" i="1" dirty="0"/>
              <a:t>0.2%</a:t>
            </a:r>
            <a:r>
              <a:rPr lang="it-IT" sz="1400" i="1" dirty="0"/>
              <a:t>)</a:t>
            </a:r>
          </a:p>
          <a:p>
            <a:r>
              <a:rPr lang="it-IT" sz="1400" dirty="0"/>
              <a:t>Calcola </a:t>
            </a:r>
            <a:r>
              <a:rPr lang="it-IT" sz="1400" b="1" dirty="0"/>
              <a:t>frequency</a:t>
            </a:r>
            <a:r>
              <a:rPr lang="it-IT" sz="1400" dirty="0"/>
              <a:t>: </a:t>
            </a:r>
            <a:r>
              <a:rPr lang="it-IT" sz="1400" i="1" dirty="0"/>
              <a:t>occorrenze totali/posizioni analizzabili</a:t>
            </a:r>
          </a:p>
          <a:p>
            <a:r>
              <a:rPr lang="it-IT" sz="1400" dirty="0"/>
              <a:t>Produce </a:t>
            </a:r>
            <a:r>
              <a:rPr lang="it-IT" sz="1400" i="1" dirty="0"/>
              <a:t>dizionario filtrato (</a:t>
            </a:r>
            <a:r>
              <a:rPr lang="en-GB" sz="1400" b="1" dirty="0" err="1"/>
              <a:t>filtered_dict</a:t>
            </a:r>
            <a:r>
              <a:rPr lang="en-GB" sz="1400" dirty="0"/>
              <a:t>)</a:t>
            </a:r>
            <a:r>
              <a:rPr lang="it-IT" sz="1400" i="1" dirty="0"/>
              <a:t> </a:t>
            </a:r>
            <a:r>
              <a:rPr lang="it-IT" sz="1400" dirty="0"/>
              <a:t>e </a:t>
            </a:r>
            <a:r>
              <a:rPr lang="it-IT" sz="1400" i="1" dirty="0"/>
              <a:t>tabella riassuntiva(</a:t>
            </a:r>
            <a:r>
              <a:rPr lang="en-GB" sz="1400" b="1" dirty="0" err="1"/>
              <a:t>table_filtered</a:t>
            </a:r>
            <a:r>
              <a:rPr lang="en-GB" sz="1400" dirty="0"/>
              <a:t>)</a:t>
            </a:r>
            <a:r>
              <a:rPr lang="it-IT" sz="1400" i="1" dirty="0"/>
              <a:t> </a:t>
            </a:r>
            <a:r>
              <a:rPr lang="it-IT" sz="1400" dirty="0"/>
              <a:t>con </a:t>
            </a:r>
            <a:r>
              <a:rPr lang="it-IT" sz="1400" b="1" dirty="0" err="1"/>
              <a:t>pandas</a:t>
            </a:r>
            <a:endParaRPr lang="it-IT" sz="1400" dirty="0"/>
          </a:p>
          <a:p>
            <a:r>
              <a:rPr lang="it-IT" sz="1400" dirty="0"/>
              <a:t>Produce </a:t>
            </a:r>
            <a:r>
              <a:rPr lang="it-IT" sz="1400" i="1" dirty="0"/>
              <a:t>dizionario filtrato con i top 5 k-</a:t>
            </a:r>
            <a:r>
              <a:rPr lang="it-IT" sz="1400" i="1" dirty="0" err="1"/>
              <a:t>mer</a:t>
            </a:r>
            <a:r>
              <a:rPr lang="it-IT" sz="1400" i="1" dirty="0"/>
              <a:t> dominanti(</a:t>
            </a:r>
            <a:r>
              <a:rPr lang="en-GB" sz="1400" b="1" dirty="0"/>
              <a:t>top5_table</a:t>
            </a:r>
            <a:r>
              <a:rPr lang="en-GB" sz="1400" dirty="0"/>
              <a:t>)</a:t>
            </a:r>
            <a:endParaRPr lang="it-IT" sz="1400" i="1" dirty="0"/>
          </a:p>
          <a:p>
            <a:endParaRPr lang="it-IT" sz="1400" dirty="0"/>
          </a:p>
          <a:p>
            <a:pPr rtl="0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7EACB-F696-511A-C6E7-344F07762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3AE918-8E5A-D321-8225-BA9E5571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C8AED3-41E8-8FEF-4559-458EC061F4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9"/>
          <a:stretch>
            <a:fillRect/>
          </a:stretch>
        </p:blipFill>
        <p:spPr>
          <a:xfrm>
            <a:off x="4666268" y="1272619"/>
            <a:ext cx="4474704" cy="5516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A3093C-F4A1-510B-D7BC-F3C6F461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988" y="2969289"/>
            <a:ext cx="2885623" cy="17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1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F9BB4-17E1-8605-5484-4F80F5B8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ED0B-B73F-C872-C711-88121A2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1" dirty="0" err="1"/>
              <a:t>Identificazione</a:t>
            </a:r>
            <a:r>
              <a:rPr lang="en-GB" b="1" dirty="0"/>
              <a:t> del k-</a:t>
            </a:r>
            <a:r>
              <a:rPr lang="en-GB" b="1" dirty="0" err="1"/>
              <a:t>mer</a:t>
            </a:r>
            <a:r>
              <a:rPr lang="en-GB" b="1" dirty="0"/>
              <a:t> </a:t>
            </a:r>
            <a:r>
              <a:rPr lang="en-GB" b="1" dirty="0" err="1"/>
              <a:t>dominante</a:t>
            </a:r>
            <a:endParaRPr lang="en-GB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7F39D-F7E5-690F-EAC9-4953DC825B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462648" y="2714455"/>
            <a:ext cx="3953594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/>
              <a:t>find_max_kmer</a:t>
            </a:r>
            <a:r>
              <a:rPr lang="en-GB" dirty="0"/>
              <a:t>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061CC-7E5E-0984-88D5-1BCA02B8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08FFB-50AC-F4A4-232F-7396B37A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D379553-62C8-CC77-149B-F1B37DD35BF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781725" cy="2556824"/>
          </a:xfrm>
        </p:spPr>
        <p:txBody>
          <a:bodyPr/>
          <a:lstStyle/>
          <a:p>
            <a:r>
              <a:rPr lang="it-IT" dirty="0"/>
              <a:t>Individuazione del </a:t>
            </a:r>
            <a:r>
              <a:rPr lang="it-IT" i="1" dirty="0"/>
              <a:t>k‑</a:t>
            </a:r>
            <a:r>
              <a:rPr lang="it-IT" i="1" dirty="0" err="1"/>
              <a:t>mer</a:t>
            </a:r>
            <a:r>
              <a:rPr lang="it-IT" i="1" dirty="0"/>
              <a:t> più frequente</a:t>
            </a:r>
            <a:r>
              <a:rPr lang="it-IT" b="1" dirty="0"/>
              <a:t>(</a:t>
            </a:r>
            <a:r>
              <a:rPr lang="it-IT" b="1" dirty="0" err="1"/>
              <a:t>max_count</a:t>
            </a:r>
            <a:r>
              <a:rPr lang="it-IT" b="1" dirty="0"/>
              <a:t>)</a:t>
            </a:r>
            <a:r>
              <a:rPr lang="it-IT" dirty="0"/>
              <a:t> e della </a:t>
            </a:r>
            <a:r>
              <a:rPr lang="it-IT" i="1" dirty="0"/>
              <a:t>sua posizione</a:t>
            </a:r>
            <a:r>
              <a:rPr lang="it-IT" b="1" dirty="0"/>
              <a:t>(</a:t>
            </a:r>
            <a:r>
              <a:rPr lang="it-IT" b="1" dirty="0" err="1"/>
              <a:t>max_pos</a:t>
            </a:r>
            <a:r>
              <a:rPr lang="it-IT" b="1" dirty="0"/>
              <a:t>)</a:t>
            </a:r>
          </a:p>
          <a:p>
            <a:r>
              <a:rPr lang="it-IT" i="1" dirty="0"/>
              <a:t>Confronto dei conteggi </a:t>
            </a:r>
            <a:r>
              <a:rPr lang="it-IT" dirty="0"/>
              <a:t>per trovare il </a:t>
            </a:r>
            <a:r>
              <a:rPr lang="it-IT" b="1" dirty="0"/>
              <a:t>massimo assoluto(</a:t>
            </a:r>
            <a:r>
              <a:rPr lang="it-IT" b="1" dirty="0" err="1"/>
              <a:t>max_kmer</a:t>
            </a:r>
            <a:r>
              <a:rPr lang="it-IT" b="1" dirty="0"/>
              <a:t>)</a:t>
            </a:r>
          </a:p>
          <a:p>
            <a:r>
              <a:rPr lang="it-IT" i="1" dirty="0"/>
              <a:t>Visualizzazione</a:t>
            </a:r>
            <a:r>
              <a:rPr lang="it-IT" dirty="0"/>
              <a:t> del risultato in </a:t>
            </a:r>
            <a:r>
              <a:rPr lang="it-IT" i="1" dirty="0"/>
              <a:t>tabella</a:t>
            </a:r>
            <a:r>
              <a:rPr lang="it-IT" b="1" dirty="0"/>
              <a:t>(</a:t>
            </a:r>
            <a:r>
              <a:rPr lang="it-IT" b="1" dirty="0" err="1"/>
              <a:t>table_max_kmer</a:t>
            </a:r>
            <a:r>
              <a:rPr lang="it-IT" b="1" dirty="0"/>
              <a:t>) </a:t>
            </a:r>
            <a:r>
              <a:rPr lang="it-IT" dirty="0"/>
              <a:t>per un’immediata lettura</a:t>
            </a:r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2A94981-A82A-6272-3231-38690E73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5" t="1094"/>
          <a:stretch>
            <a:fillRect/>
          </a:stretch>
        </p:blipFill>
        <p:spPr>
          <a:xfrm>
            <a:off x="5646656" y="2714456"/>
            <a:ext cx="6448955" cy="31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E4DEA-0E39-1249-C956-B4B40363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6C28-F5B6-8F0C-A46C-892A2AB8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1" dirty="0" err="1"/>
              <a:t>Visualizzazione</a:t>
            </a:r>
            <a:r>
              <a:rPr lang="en-GB" b="1" dirty="0"/>
              <a:t> Finale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10797-ACC7-F9D9-5DFA-02DB90C2927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66300" y="2827576"/>
            <a:ext cx="4267262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/>
              <a:t>plot_kmer_distribution</a:t>
            </a:r>
            <a:r>
              <a:rPr lang="en-GB" dirty="0"/>
              <a:t>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9C473E-9719-7E9A-BED6-3FE98A256A8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89896" y="3582081"/>
            <a:ext cx="3857935" cy="314327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it-IT" b="1" dirty="0"/>
              <a:t>Diagramma a barre (bar plot)</a:t>
            </a:r>
            <a:r>
              <a:rPr lang="it-IT" dirty="0"/>
              <a:t> che mostra la frequenza di un k-</a:t>
            </a:r>
            <a:r>
              <a:rPr lang="it-IT" dirty="0" err="1"/>
              <a:t>mer</a:t>
            </a:r>
            <a:r>
              <a:rPr lang="it-IT" dirty="0"/>
              <a:t> in tutte le posizioni possibili lungo le </a:t>
            </a:r>
            <a:r>
              <a:rPr lang="it-IT" b="1" dirty="0" err="1"/>
              <a:t>reads</a:t>
            </a:r>
            <a:endParaRPr lang="it-IT" b="1" dirty="0"/>
          </a:p>
          <a:p>
            <a:r>
              <a:rPr lang="it-IT" dirty="0"/>
              <a:t>Una </a:t>
            </a:r>
            <a:r>
              <a:rPr lang="it-IT" i="1" dirty="0"/>
              <a:t>linea verticale </a:t>
            </a:r>
            <a:r>
              <a:rPr lang="it-IT" dirty="0"/>
              <a:t>evidenzia la posizione con il </a:t>
            </a:r>
            <a:r>
              <a:rPr lang="it-IT" b="1" dirty="0"/>
              <a:t>massimo numero di occorrenze</a:t>
            </a:r>
            <a:r>
              <a:rPr lang="it-IT" dirty="0"/>
              <a:t>, rivelando eventuali pattern di localizzazione preferenziale</a:t>
            </a:r>
            <a:br>
              <a:rPr lang="it-IT" dirty="0"/>
            </a:b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A6057-C3AC-A5F1-4337-048CE313A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4C84F7-E070-C4E9-6194-F1AFC506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DA1765-FFFB-F75F-6D38-3CF90CE3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0" t="519" b="-1"/>
          <a:stretch>
            <a:fillRect/>
          </a:stretch>
        </p:blipFill>
        <p:spPr>
          <a:xfrm>
            <a:off x="5528822" y="1505258"/>
            <a:ext cx="5858757" cy="52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54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22C5C-C0FE-B95C-82F5-466DA574E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FEA4-DAC8-998B-77D0-FDE9E72E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1" dirty="0"/>
              <a:t>File Output FASTA Finale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59B64-0C76-D831-83F0-3DD9ABE238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66300" y="2827576"/>
            <a:ext cx="4267262" cy="509671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 err="1"/>
              <a:t>output_fasta</a:t>
            </a:r>
            <a:r>
              <a:rPr lang="en-GB" dirty="0"/>
              <a:t>()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BC2EF-535D-CBE7-EA2C-27D41998449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89896" y="3582081"/>
            <a:ext cx="3857935" cy="3143273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it-IT" dirty="0"/>
              <a:t>Seleziona </a:t>
            </a:r>
            <a:r>
              <a:rPr lang="it-IT" b="1" dirty="0" err="1"/>
              <a:t>reads</a:t>
            </a:r>
            <a:r>
              <a:rPr lang="it-IT" dirty="0"/>
              <a:t> contenenti il </a:t>
            </a:r>
            <a:r>
              <a:rPr lang="it-IT" i="1" dirty="0"/>
              <a:t>k-</a:t>
            </a:r>
            <a:r>
              <a:rPr lang="it-IT" i="1" dirty="0" err="1"/>
              <a:t>mer</a:t>
            </a:r>
            <a:r>
              <a:rPr lang="it-IT" i="1" dirty="0"/>
              <a:t> dominante</a:t>
            </a:r>
          </a:p>
          <a:p>
            <a:r>
              <a:rPr lang="it-IT" dirty="0"/>
              <a:t>Calcola la </a:t>
            </a:r>
            <a:r>
              <a:rPr lang="it-IT" b="1" dirty="0"/>
              <a:t>qualità media </a:t>
            </a:r>
            <a:r>
              <a:rPr lang="it-IT" dirty="0"/>
              <a:t>di ciascuna </a:t>
            </a:r>
            <a:r>
              <a:rPr lang="it-IT" i="1" dirty="0" err="1"/>
              <a:t>read</a:t>
            </a:r>
            <a:r>
              <a:rPr lang="it-IT" i="1" dirty="0"/>
              <a:t> selezionata</a:t>
            </a:r>
          </a:p>
          <a:p>
            <a:r>
              <a:rPr lang="it-IT" dirty="0"/>
              <a:t>Scrive le </a:t>
            </a:r>
            <a:r>
              <a:rPr lang="it-IT" i="1" dirty="0" err="1"/>
              <a:t>reads</a:t>
            </a:r>
            <a:r>
              <a:rPr lang="it-IT" i="1" dirty="0"/>
              <a:t> filtrate </a:t>
            </a:r>
            <a:r>
              <a:rPr lang="it-IT" dirty="0"/>
              <a:t>in un </a:t>
            </a:r>
            <a:r>
              <a:rPr lang="it-IT" b="1" dirty="0"/>
              <a:t>nuovo file FASTA </a:t>
            </a:r>
            <a:r>
              <a:rPr lang="it-IT" dirty="0"/>
              <a:t>con la </a:t>
            </a:r>
            <a:r>
              <a:rPr lang="it-IT" i="1" dirty="0"/>
              <a:t>qualità media nell'ID</a:t>
            </a:r>
            <a:endParaRPr lang="en-GB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52937-0A20-D0E4-D7B2-E7BF7501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B8869D-C48E-2C89-F760-F9ADF70EE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8" t="3152" r="3966" b="2641"/>
          <a:stretch>
            <a:fillRect/>
          </a:stretch>
        </p:blipFill>
        <p:spPr>
          <a:xfrm>
            <a:off x="11387579" y="132646"/>
            <a:ext cx="708032" cy="688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536AB-6F3A-B849-11AF-182B88CEC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98" y="3082411"/>
            <a:ext cx="6959213" cy="25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8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771</TotalTime>
  <Words>877</Words>
  <Application>Microsoft Office PowerPoint</Application>
  <PresentationFormat>Widescreen</PresentationFormat>
  <Paragraphs>126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Analisi di k-mer in dati FASTQ</vt:lpstr>
      <vt:lpstr>Introduzione</vt:lpstr>
      <vt:lpstr>Parametri di Input </vt:lpstr>
      <vt:lpstr>Strategie Computazionali e Implementazione</vt:lpstr>
      <vt:lpstr>Conteggio dei k-mer</vt:lpstr>
      <vt:lpstr>Filtraggio per frequenza</vt:lpstr>
      <vt:lpstr>Identificazione del k-mer dominante</vt:lpstr>
      <vt:lpstr>Visualizzazione Finale</vt:lpstr>
      <vt:lpstr>File Output FASTA Finale</vt:lpstr>
      <vt:lpstr> Scelte Progettuali</vt:lpstr>
      <vt:lpstr>Librerie Utilizzate</vt:lpstr>
      <vt:lpstr> File FASTA finale (output.fasta)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a.granziera@campus.unimib.it</dc:creator>
  <cp:lastModifiedBy>a.granziera@campus.unimib.it</cp:lastModifiedBy>
  <cp:revision>23</cp:revision>
  <dcterms:created xsi:type="dcterms:W3CDTF">2025-12-02T10:52:38Z</dcterms:created>
  <dcterms:modified xsi:type="dcterms:W3CDTF">2025-12-05T17:56:39Z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